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333" r:id="rId3"/>
    <p:sldId id="319" r:id="rId4"/>
    <p:sldId id="336" r:id="rId5"/>
    <p:sldId id="320" r:id="rId6"/>
    <p:sldId id="356" r:id="rId7"/>
    <p:sldId id="268" r:id="rId8"/>
    <p:sldId id="269" r:id="rId9"/>
    <p:sldId id="338" r:id="rId10"/>
    <p:sldId id="274" r:id="rId11"/>
    <p:sldId id="275" r:id="rId12"/>
    <p:sldId id="339" r:id="rId13"/>
    <p:sldId id="276" r:id="rId14"/>
    <p:sldId id="277" r:id="rId15"/>
    <p:sldId id="278" r:id="rId16"/>
    <p:sldId id="340" r:id="rId17"/>
    <p:sldId id="279" r:id="rId18"/>
    <p:sldId id="280" r:id="rId19"/>
    <p:sldId id="341" r:id="rId20"/>
    <p:sldId id="327" r:id="rId21"/>
    <p:sldId id="328" r:id="rId22"/>
    <p:sldId id="329" r:id="rId23"/>
    <p:sldId id="283" r:id="rId24"/>
    <p:sldId id="284" r:id="rId25"/>
    <p:sldId id="342" r:id="rId26"/>
    <p:sldId id="286" r:id="rId27"/>
    <p:sldId id="343" r:id="rId28"/>
    <p:sldId id="287" r:id="rId29"/>
    <p:sldId id="344" r:id="rId30"/>
    <p:sldId id="288" r:id="rId31"/>
    <p:sldId id="345" r:id="rId32"/>
    <p:sldId id="302" r:id="rId33"/>
    <p:sldId id="303" r:id="rId34"/>
    <p:sldId id="304" r:id="rId35"/>
    <p:sldId id="346" r:id="rId36"/>
    <p:sldId id="305" r:id="rId37"/>
    <p:sldId id="306" r:id="rId38"/>
    <p:sldId id="307" r:id="rId39"/>
    <p:sldId id="308" r:id="rId40"/>
    <p:sldId id="309" r:id="rId41"/>
    <p:sldId id="347" r:id="rId42"/>
    <p:sldId id="310" r:id="rId43"/>
    <p:sldId id="311" r:id="rId44"/>
    <p:sldId id="312" r:id="rId45"/>
    <p:sldId id="348" r:id="rId46"/>
    <p:sldId id="313" r:id="rId47"/>
    <p:sldId id="314" r:id="rId48"/>
    <p:sldId id="350" r:id="rId49"/>
    <p:sldId id="315" r:id="rId50"/>
    <p:sldId id="316" r:id="rId51"/>
    <p:sldId id="351" r:id="rId52"/>
    <p:sldId id="317" r:id="rId53"/>
    <p:sldId id="318" r:id="rId54"/>
    <p:sldId id="352" r:id="rId55"/>
    <p:sldId id="289" r:id="rId56"/>
    <p:sldId id="298" r:id="rId57"/>
    <p:sldId id="292" r:id="rId58"/>
    <p:sldId id="293" r:id="rId59"/>
    <p:sldId id="294" r:id="rId60"/>
    <p:sldId id="295" r:id="rId61"/>
    <p:sldId id="296" r:id="rId62"/>
    <p:sldId id="297" r:id="rId63"/>
    <p:sldId id="330" r:id="rId64"/>
    <p:sldId id="331" r:id="rId65"/>
    <p:sldId id="353" r:id="rId66"/>
    <p:sldId id="354" r:id="rId67"/>
    <p:sldId id="355" r:id="rId68"/>
    <p:sldId id="332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0020A-6139-4632-A542-9CAF0FFE7D69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873F7-3567-41EF-A1ED-178BCC088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755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873F7-3567-41EF-A1ED-178BCC08855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50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0BB897-EEF1-4F0A-B1A4-D7AD8B24AE4C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13F27AC-5EBA-4157-8B2A-27C44AFA967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bdapa.ir/FamilyCare_/HealthIndex?id_ChildIndex=7927&amp;priority=0&amp;returnUrl=/FamilyCare/ChildIndex?childType=161&amp;tabNumber=3" TargetMode="External"/><Relationship Id="rId7" Type="http://schemas.openxmlformats.org/officeDocument/2006/relationships/hyperlink" Target="https://www.sibdapa.ir/FamilyCare_/HealthIndex?id_ChildIndex=7923&amp;priority=0&amp;returnUrl=/FamilyCare/ChildIndex?childType=161&amp;tabNumber=3" TargetMode="External"/><Relationship Id="rId2" Type="http://schemas.openxmlformats.org/officeDocument/2006/relationships/hyperlink" Target="https://www.sibdapa.ir/FamilyCare_/HealthIndex?id_ChildIndex=7921&amp;priority=0&amp;returnUrl=/FamilyCare/ChildIndex?childType=161&amp;tabNumber=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ibdapa.ir/FamilyCare_/HealthIndex?id_ChildIndex=8140&amp;priority=0&amp;returnUrl=/FamilyCare/ChildIndex?childType=161&amp;tabNumber=3" TargetMode="External"/><Relationship Id="rId5" Type="http://schemas.openxmlformats.org/officeDocument/2006/relationships/hyperlink" Target="https://www.sibdapa.ir/FamilyCare_/HealthIndex?id_ChildIndex=7930&amp;priority=0&amp;returnUrl=/FamilyCare/ChildIndex?childType=161&amp;tabNumber=3" TargetMode="External"/><Relationship Id="rId4" Type="http://schemas.openxmlformats.org/officeDocument/2006/relationships/hyperlink" Target="https://www.sibdapa.ir/FamilyCare_/HealthIndex?id_ChildIndex=7928&amp;priority=0&amp;returnUrl=/FamilyCare/ChildIndex?childType=161&amp;tabNumber=3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type="ctrTitle"/>
          </p:nvPr>
        </p:nvSpPr>
        <p:spPr>
          <a:xfrm>
            <a:off x="609600" y="2214554"/>
            <a:ext cx="7851648" cy="33480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000" dirty="0" smtClean="0">
                <a:solidFill>
                  <a:schemeClr val="tx1"/>
                </a:solidFill>
                <a:cs typeface="B Titr" panose="00000700000000000000" pitchFamily="2" charset="-78"/>
              </a:rPr>
              <a:t>شاخص های مدیریتی سامانه سیب </a:t>
            </a:r>
          </a:p>
          <a:p>
            <a:pPr marL="0" indent="0" algn="ctr">
              <a:buNone/>
            </a:pPr>
            <a:r>
              <a:rPr lang="fa-IR" sz="3000" dirty="0" smtClean="0">
                <a:solidFill>
                  <a:schemeClr val="tx1"/>
                </a:solidFill>
                <a:cs typeface="B Titr" panose="00000700000000000000" pitchFamily="2" charset="-78"/>
              </a:rPr>
              <a:t>جایگاه کشوری و رتبه بندی شهرستانها </a:t>
            </a:r>
          </a:p>
          <a:p>
            <a:pPr marL="0" indent="0" algn="ctr">
              <a:buNone/>
            </a:pPr>
            <a:r>
              <a:rPr lang="fa-IR" sz="3000" dirty="0" smtClean="0">
                <a:solidFill>
                  <a:schemeClr val="tx1"/>
                </a:solidFill>
                <a:cs typeface="B Titr" panose="00000700000000000000" pitchFamily="2" charset="-78"/>
              </a:rPr>
              <a:t>و مراکزشهرستان رشت دی 97</a:t>
            </a:r>
            <a:br>
              <a:rPr lang="fa-IR" sz="3000" dirty="0" smtClean="0">
                <a:solidFill>
                  <a:schemeClr val="tx1"/>
                </a:solidFill>
                <a:cs typeface="B Titr" panose="00000700000000000000" pitchFamily="2" charset="-78"/>
              </a:rPr>
            </a:br>
            <a:r>
              <a:rPr lang="fa-IR" sz="3000" dirty="0">
                <a:solidFill>
                  <a:schemeClr val="tx1"/>
                </a:solidFill>
                <a:cs typeface="B Titr" panose="00000700000000000000" pitchFamily="2" charset="-78"/>
              </a:rPr>
              <a:t/>
            </a:r>
            <a:br>
              <a:rPr lang="fa-IR" sz="3000" dirty="0">
                <a:solidFill>
                  <a:schemeClr val="tx1"/>
                </a:solidFill>
                <a:cs typeface="B Titr" panose="00000700000000000000" pitchFamily="2" charset="-78"/>
              </a:rPr>
            </a:br>
            <a:endParaRPr lang="fa-IR" sz="3000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marL="0" indent="0" algn="ctr">
              <a:buNone/>
            </a:pP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1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pPr algn="ctr" rtl="1"/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</a:t>
            </a:r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افرادی که هیچ مراقبتی دریافت نکرده اند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– گیلان رتبه آخر 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7" t="21168" r="7883" b="5509"/>
          <a:stretch/>
        </p:blipFill>
        <p:spPr bwMode="auto">
          <a:xfrm>
            <a:off x="381000" y="1676401"/>
            <a:ext cx="8381999" cy="420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04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pPr algn="ctr" rtl="1"/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</a:t>
            </a:r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افرادی که هیچ مراقبتی دریافت نکرده اند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– شهرستانهای گیلان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30" t="21685" r="8153" b="5286"/>
          <a:stretch/>
        </p:blipFill>
        <p:spPr bwMode="auto">
          <a:xfrm>
            <a:off x="381000" y="1828800"/>
            <a:ext cx="8166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65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06896" y="692696"/>
            <a:ext cx="8229600" cy="531912"/>
          </a:xfrm>
        </p:spPr>
        <p:txBody>
          <a:bodyPr>
            <a:normAutofit/>
          </a:bodyPr>
          <a:lstStyle/>
          <a:p>
            <a:pPr algn="ctr" rtl="1"/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</a:t>
            </a:r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افرادی که هیچ مراقبتی دریافت نکرده اند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– مراکز شهرستان رشت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29" t="27471" r="6651" b="5270"/>
          <a:stretch/>
        </p:blipFill>
        <p:spPr>
          <a:xfrm>
            <a:off x="251520" y="1484784"/>
            <a:ext cx="878497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741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 rtl="1"/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تکمیل تلفن همراه - گیلان رتبه 50 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3" t="14664" r="7757" b="17224"/>
          <a:stretch/>
        </p:blipFill>
        <p:spPr bwMode="auto">
          <a:xfrm>
            <a:off x="228600" y="1556792"/>
            <a:ext cx="8693869" cy="461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6781800" y="2590800"/>
            <a:ext cx="762000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3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 rtl="1"/>
            <a:r>
              <a:rPr lang="fa-IR" sz="28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تکمیل تلفن </a:t>
            </a:r>
            <a:r>
              <a:rPr lang="fa-IR" sz="28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همراه- استان گیلان </a:t>
            </a:r>
            <a:endParaRPr lang="en-US" sz="28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5" t="14898" r="8283" b="17223"/>
          <a:stretch/>
        </p:blipFill>
        <p:spPr bwMode="auto">
          <a:xfrm>
            <a:off x="304800" y="1412776"/>
            <a:ext cx="840827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51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66976184"/>
              </p:ext>
            </p:extLst>
          </p:nvPr>
        </p:nvGraphicFramePr>
        <p:xfrm>
          <a:off x="685800" y="914400"/>
          <a:ext cx="7848598" cy="5025225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6761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57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7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7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73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73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734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04800">
                <a:tc gridSpan="7"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  <a:p>
                      <a:pPr algn="r" rtl="0" fontAlgn="ctr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</a:rPr>
                        <a:t>تکمیل تلفن همراه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 rtl="0" fontAlgn="ctr"/>
                      <a:endParaRPr lang="en-US" sz="10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 rtl="1" fontAlgn="b"/>
                      <a:endParaRPr lang="fa-IR" sz="10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968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ردیف</a:t>
                      </a:r>
                      <a:endParaRPr lang="fa-IR" sz="14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u="none" strike="noStrike" dirty="0">
                          <a:effectLst/>
                        </a:rPr>
                        <a:t>شهرستان </a:t>
                      </a:r>
                      <a:endParaRPr lang="fa-IR" sz="14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</a:rPr>
                        <a:t>پایان شهریور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25 آذر</a:t>
                      </a:r>
                      <a:endParaRPr lang="fa-IR" sz="14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</a:rPr>
                        <a:t>9 دی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</a:rPr>
                        <a:t>اختلاف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fa-IR" sz="1400" b="1" u="none" strike="noStrike" dirty="0">
                          <a:effectLst/>
                        </a:rPr>
                        <a:t>رتبه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1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رضوانشهر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69.8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82.3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82.76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12.96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2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 dirty="0">
                          <a:effectLst/>
                        </a:rPr>
                        <a:t>شبکه شهرستان آستارا</a:t>
                      </a:r>
                      <a:endParaRPr lang="ar-SA" sz="14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53.95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79.82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81.21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27.26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3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 dirty="0">
                          <a:effectLst/>
                        </a:rPr>
                        <a:t>شبکه شهرستان شفت</a:t>
                      </a:r>
                      <a:endParaRPr lang="ar-SA" sz="14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73.92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78.68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83.89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9.97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4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 dirty="0">
                          <a:effectLst/>
                        </a:rPr>
                        <a:t>شبکه شهرستان رودبار</a:t>
                      </a:r>
                      <a:endParaRPr lang="ar-SA" sz="14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76.3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77.76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78.19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1.89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5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سیاهکل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71.17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73.55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73.68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2.51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6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ماسال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70.95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71.46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73.39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2.44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7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املش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67.55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69.91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70.33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2.78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5968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8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 dirty="0">
                          <a:effectLst/>
                        </a:rPr>
                        <a:t>شبکه شهرستان آستانه اشرفیه</a:t>
                      </a:r>
                      <a:endParaRPr lang="ar-SA" sz="1400" b="1" i="0" u="none" strike="noStrike" dirty="0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52.13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65.33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66.94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14.81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فومن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55.38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64.16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66.9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11.52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تالش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54.26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63.58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65.22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10.96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11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رودسر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53.56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62.1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64.36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10.8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12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صومعه سرا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48.15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59.43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60.88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12.73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13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لنگرود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53.36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58.06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58.63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5.27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14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رشت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46.63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52.72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53.3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6.67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15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لاهیجان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40.91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52.08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57.13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16.22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>
                          <a:effectLst/>
                        </a:rPr>
                        <a:t>16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1400" b="1" u="none" strike="noStrike">
                          <a:effectLst/>
                        </a:rPr>
                        <a:t>شبکه شهرستان بندر انزلی</a:t>
                      </a:r>
                      <a:endParaRPr lang="ar-SA" sz="1400" b="1" i="0" u="none" strike="noStrike">
                        <a:solidFill>
                          <a:srgbClr val="333333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45.5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50.11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50.5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 dirty="0">
                          <a:effectLst/>
                          <a:latin typeface="Britannic Bold" panose="020B0903060703020204" pitchFamily="34" charset="0"/>
                          <a:cs typeface="B Nazanin" panose="00000400000000000000" pitchFamily="2" charset="-78"/>
                        </a:rPr>
                        <a:t>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ritannic Bold" panose="020B0903060703020204" pitchFamily="34" charset="0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509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  <a:latin typeface="+mn-lt"/>
                          <a:cs typeface="B Nazanin" panose="00000400000000000000" pitchFamily="2" charset="-78"/>
                        </a:rPr>
                        <a:t>52.68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>
                          <a:effectLst/>
                          <a:latin typeface="+mn-lt"/>
                          <a:cs typeface="B Nazanin" panose="00000400000000000000" pitchFamily="2" charset="-78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>
                          <a:effectLst/>
                          <a:latin typeface="+mn-lt"/>
                          <a:cs typeface="B Nazanin" panose="00000400000000000000" pitchFamily="2" charset="-78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 dirty="0">
                          <a:effectLst/>
                          <a:latin typeface="+mn-lt"/>
                          <a:cs typeface="B Nazanin" panose="00000400000000000000" pitchFamily="2" charset="-78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u="none" strike="noStrike" dirty="0">
                          <a:effectLst/>
                          <a:latin typeface="+mn-lt"/>
                          <a:cs typeface="B Nazanin" panose="00000400000000000000" pitchFamily="2" charset="-78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B Nazanin" panose="00000400000000000000" pitchFamily="2" charset="-78"/>
                      </a:endParaRPr>
                    </a:p>
                  </a:txBody>
                  <a:tcPr marL="7417" marR="7417" marT="74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520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 rtl="1"/>
            <a:r>
              <a:rPr lang="fa-IR" sz="28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تکمیل تلفن </a:t>
            </a:r>
            <a:r>
              <a:rPr lang="fa-IR" sz="28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همراه- شهرستان رشت</a:t>
            </a:r>
            <a:endParaRPr lang="en-US" sz="28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50" t="19268" r="7573" b="6910"/>
          <a:stretch/>
        </p:blipFill>
        <p:spPr>
          <a:xfrm>
            <a:off x="0" y="1484784"/>
            <a:ext cx="896448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783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3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</a:t>
            </a:r>
            <a:r>
              <a:rPr lang="fa-IR" sz="3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پاسخ قابل </a:t>
            </a:r>
            <a:r>
              <a:rPr lang="fa-IR" sz="3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قبول- 11.5%</a:t>
            </a:r>
            <a:br>
              <a:rPr lang="fa-IR" sz="3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</a:br>
            <a:r>
              <a:rPr lang="fa-IR" sz="3000" b="1" dirty="0">
                <a:solidFill>
                  <a:srgbClr val="FF0000"/>
                </a:solidFill>
                <a:cs typeface="B Yekan" panose="00000400000000000000" pitchFamily="2" charset="-78"/>
              </a:rPr>
              <a:t>گیلان رتبه 38</a:t>
            </a:r>
            <a:endParaRPr lang="en-US" sz="3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88" t="14195" r="8019" b="18159"/>
          <a:stretch/>
        </p:blipFill>
        <p:spPr bwMode="auto">
          <a:xfrm>
            <a:off x="304800" y="1905000"/>
            <a:ext cx="842418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59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پاسخ قابل قبول </a:t>
            </a:r>
            <a:r>
              <a:rPr lang="fa-IR" sz="4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–شهرستانهای گیلان </a:t>
            </a:r>
            <a:endParaRPr lang="en-US" sz="4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8" t="15040" r="8138" b="15270"/>
          <a:stretch/>
        </p:blipFill>
        <p:spPr bwMode="auto">
          <a:xfrm>
            <a:off x="381000" y="2133600"/>
            <a:ext cx="819088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523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 rtl="1"/>
            <a:r>
              <a:rPr lang="fa-IR" sz="28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پاسخ قابل </a:t>
            </a:r>
            <a:r>
              <a:rPr lang="fa-IR" sz="28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قبول در </a:t>
            </a:r>
            <a:r>
              <a:rPr lang="fa-IR" sz="2800" b="1" dirty="0" err="1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پیامک</a:t>
            </a:r>
            <a:r>
              <a:rPr lang="fa-IR" sz="28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 نظرسنجی –شهرستان رشت</a:t>
            </a:r>
            <a:endParaRPr lang="en-US" sz="28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29" t="19268" r="7574" b="11832"/>
          <a:stretch/>
        </p:blipFill>
        <p:spPr>
          <a:xfrm>
            <a:off x="0" y="1700808"/>
            <a:ext cx="903649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583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fa-IR" sz="3200" b="1" dirty="0" smtClean="0"/>
              <a:t>جمعیت ثبت نام شده- استان گیلان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71891034"/>
              </p:ext>
            </p:extLst>
          </p:nvPr>
        </p:nvGraphicFramePr>
        <p:xfrm>
          <a:off x="251520" y="1340772"/>
          <a:ext cx="8435280" cy="5212425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2796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00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71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82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31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0134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عنوان</a:t>
                      </a:r>
                      <a:endParaRPr lang="fa-IR" sz="1000" b="1" i="0" u="none" strike="noStrike" dirty="0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جمعیت واقعی نفوس و مسکن  95</a:t>
                      </a:r>
                      <a:endParaRPr lang="fa-IR" sz="1000" b="1" i="0" u="none" strike="noStrike" dirty="0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جمعیت سیب </a:t>
                      </a:r>
                      <a:endParaRPr lang="fa-IR" sz="1000" b="1" i="0" u="none" strike="noStrike" dirty="0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درصد ثبت نام شده</a:t>
                      </a:r>
                      <a:endParaRPr lang="fa-IR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رتبه</a:t>
                      </a:r>
                      <a:endParaRPr lang="fa-IR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املش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43225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41244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95.42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رودسر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147399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135353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91.83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شفت</a:t>
                      </a:r>
                      <a:endParaRPr lang="fa-IR" sz="1000" b="1" i="0" u="none" strike="noStrike" dirty="0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54226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54634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100.75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لنگرود</a:t>
                      </a:r>
                      <a:endParaRPr lang="fa-IR" sz="1000" b="1" i="0" u="none" strike="noStrike" dirty="0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140686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126417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89.86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رضوانشهر</a:t>
                      </a:r>
                      <a:endParaRPr lang="fa-IR" sz="1000" b="1" i="0" u="none" strike="noStrike" dirty="0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69865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67290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96.31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تالش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200649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197611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98.49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ماسال</a:t>
                      </a:r>
                      <a:endParaRPr lang="fa-IR" sz="1000" b="1" i="0" u="none" strike="noStrike" dirty="0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52649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51610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98.03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آستانه اشرفیه</a:t>
                      </a:r>
                      <a:endParaRPr lang="fa-IR" sz="1000" b="1" i="0" u="none" strike="noStrike" dirty="0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108130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103242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95.48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رودبار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94720</a:t>
                      </a:r>
                      <a:endParaRPr lang="en-US" sz="1000" b="1" i="0" u="none" strike="noStrike" dirty="0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90209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95.24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بندر انزلی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139016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120994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87.04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آستارا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91257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89002</a:t>
                      </a:r>
                      <a:endParaRPr lang="en-US" sz="1000" b="1" i="0" u="none" strike="noStrike" dirty="0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97.53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رشت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956971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731567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76.45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سیاهکل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46975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45444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96.74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صومعه سرا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125074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117600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94.02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لاهیجان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167544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145517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86.85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شهرستان فومن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92310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86375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93.57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11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65512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جمعیت دانشگاه علوم پزشکی 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98214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97373">
                <a:tc>
                  <a:txBody>
                    <a:bodyPr/>
                    <a:lstStyle/>
                    <a:p>
                      <a:pPr algn="r" rtl="1" fontAlgn="t"/>
                      <a:r>
                        <a:rPr lang="fa-IR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مجموع کل</a:t>
                      </a:r>
                      <a:endParaRPr lang="fa-IR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2530696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2,302,323</a:t>
                      </a:r>
                      <a:endParaRPr lang="en-US" sz="1000" b="1" i="0" u="none" strike="noStrike">
                        <a:solidFill>
                          <a:srgbClr val="333333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  <a:cs typeface="B Yekan" panose="00000400000000000000" pitchFamily="2" charset="-78"/>
                        </a:rPr>
                        <a:t>90.98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B Yekan" panose="00000400000000000000" pitchFamily="2" charset="-78"/>
                      </a:endParaRPr>
                    </a:p>
                  </a:txBody>
                  <a:tcPr marL="8285" marR="8285" marT="82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891685" y="3244334"/>
            <a:ext cx="1360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3961804699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08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3" t="12308" r="25830" b="6250"/>
          <a:stretch/>
        </p:blipFill>
        <p:spPr bwMode="auto">
          <a:xfrm>
            <a:off x="990600" y="685800"/>
            <a:ext cx="7543800" cy="549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122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28" t="15961" r="25289" b="17885"/>
          <a:stretch/>
        </p:blipFill>
        <p:spPr bwMode="auto">
          <a:xfrm>
            <a:off x="381000" y="1066800"/>
            <a:ext cx="8285870" cy="483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051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0" t="38269" r="24404" b="41216"/>
          <a:stretch/>
        </p:blipFill>
        <p:spPr bwMode="auto">
          <a:xfrm>
            <a:off x="682092" y="1600200"/>
            <a:ext cx="8461908" cy="150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3733800"/>
            <a:ext cx="716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5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بخش پیامهای اطلاع رسانی تصویری یا صوتی از تلویزیون های مستقر در مراکز جامع خدمات </a:t>
            </a:r>
            <a:endParaRPr lang="en-US" sz="2500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2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وضعیت نارضایتی ها به تفکیک محل خدمت </a:t>
            </a:r>
            <a:br>
              <a:rPr lang="fa-IR" sz="3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</a:br>
            <a:r>
              <a:rPr lang="fa-IR" sz="3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برخورد نامناسب –گیلان رتبه 6</a:t>
            </a:r>
            <a:endParaRPr lang="en-US" sz="35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7" t="14898" r="7625" b="9733"/>
          <a:stretch/>
        </p:blipFill>
        <p:spPr bwMode="auto">
          <a:xfrm>
            <a:off x="609600" y="2133600"/>
            <a:ext cx="8140558" cy="407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7696200" y="2547992"/>
            <a:ext cx="762000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68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وضعیت نارضایتی ها به تفکیک محل خدمت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بر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خورد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نامناسب-استان گیلان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7" t="14812" r="8777" b="8914"/>
          <a:stretch/>
        </p:blipFill>
        <p:spPr bwMode="auto">
          <a:xfrm>
            <a:off x="323528" y="1340768"/>
            <a:ext cx="871296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827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وضعیت نارضایتی ها به تفکیک محل خدمت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بر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خورد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نامناسب-شهرستان رشت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29" t="19268" r="8496" b="8551"/>
          <a:stretch/>
        </p:blipFill>
        <p:spPr>
          <a:xfrm>
            <a:off x="251521" y="1268760"/>
            <a:ext cx="862623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77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47328"/>
          </a:xfrm>
        </p:spPr>
        <p:txBody>
          <a:bodyPr>
            <a:noAutofit/>
          </a:bodyPr>
          <a:lstStyle/>
          <a:p>
            <a:pPr algn="ctr"/>
            <a:r>
              <a:rPr lang="fa-IR" sz="18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وضعیت نارضایتی ها به تفکیک محل خدمت </a:t>
            </a:r>
            <a:r>
              <a:rPr lang="fa-IR" sz="18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 انجام </a:t>
            </a:r>
            <a:r>
              <a:rPr lang="fa-IR" sz="18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ندادن درخواست مراجعه </a:t>
            </a:r>
            <a:r>
              <a:rPr lang="fa-IR" sz="18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کننده-استان گیلان </a:t>
            </a:r>
            <a:endParaRPr lang="en-US" sz="18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44" t="13677" r="7755" b="8233"/>
          <a:stretch/>
        </p:blipFill>
        <p:spPr bwMode="auto">
          <a:xfrm>
            <a:off x="251520" y="1268760"/>
            <a:ext cx="889248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239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47328"/>
          </a:xfrm>
        </p:spPr>
        <p:txBody>
          <a:bodyPr>
            <a:noAutofit/>
          </a:bodyPr>
          <a:lstStyle/>
          <a:p>
            <a:pPr algn="ctr"/>
            <a:r>
              <a:rPr lang="fa-IR" sz="18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وضعیت نارضایتی ها به تفکیک محل خدمت </a:t>
            </a:r>
            <a:r>
              <a:rPr lang="fa-IR" sz="18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 انجام </a:t>
            </a:r>
            <a:r>
              <a:rPr lang="fa-IR" sz="18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ندادن درخواست مراجعه </a:t>
            </a:r>
            <a:r>
              <a:rPr lang="fa-IR" sz="18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کننده-شهرستان رشت</a:t>
            </a:r>
            <a:endParaRPr lang="en-US" sz="18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74" t="19268" r="8495" b="6910"/>
          <a:stretch/>
        </p:blipFill>
        <p:spPr>
          <a:xfrm>
            <a:off x="251521" y="1196752"/>
            <a:ext cx="858015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868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2063" y="620688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fa-IR" sz="24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وضعیت نارضایتی ها به تفکیک محل </a:t>
            </a:r>
            <a:r>
              <a:rPr lang="fa-IR" sz="24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خدمت تماس ناموفق-استان گیلان</a:t>
            </a:r>
            <a:endParaRPr lang="en-US" sz="24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83" t="14585" r="8011" b="8006"/>
          <a:stretch/>
        </p:blipFill>
        <p:spPr bwMode="auto">
          <a:xfrm>
            <a:off x="452063" y="1412776"/>
            <a:ext cx="8229599" cy="51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18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2063" y="620688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fa-IR" sz="24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وضعیت نارضایتی ها به تفکیک محل </a:t>
            </a:r>
            <a:r>
              <a:rPr lang="fa-IR" sz="24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خدمت تماس ناموفق-شهرستان رشت</a:t>
            </a:r>
            <a:endParaRPr lang="en-US" sz="24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50" t="19268" r="7573" b="6910"/>
          <a:stretch/>
        </p:blipFill>
        <p:spPr>
          <a:xfrm>
            <a:off x="251520" y="1340768"/>
            <a:ext cx="864096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48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/>
              <a:t>واحدهای فعال- استان گیلان 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3789667"/>
              </p:ext>
            </p:extLst>
          </p:nvPr>
        </p:nvGraphicFramePr>
        <p:xfrm>
          <a:off x="762000" y="1219200"/>
          <a:ext cx="7848599" cy="4921200"/>
        </p:xfrm>
        <a:graphic>
          <a:graphicData uri="http://schemas.openxmlformats.org/drawingml/2006/table">
            <a:tbl>
              <a:tblPr/>
              <a:tblGrid>
                <a:gridCol w="533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51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236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0840">
                <a:tc>
                  <a:txBody>
                    <a:bodyPr/>
                    <a:lstStyle/>
                    <a:p>
                      <a:pPr algn="r" fontAlgn="b"/>
                      <a:r>
                        <a:rPr lang="fa-IR" sz="1500" dirty="0" smtClean="0">
                          <a:effectLst/>
                          <a:cs typeface="B Zar" panose="00000400000000000000" pitchFamily="2" charset="-78"/>
                        </a:rPr>
                        <a:t>ردیف</a:t>
                      </a:r>
                      <a:endParaRPr lang="fa-IR" sz="1500" dirty="0">
                        <a:effectLst/>
                        <a:cs typeface="B Zar" panose="00000400000000000000" pitchFamily="2" charset="-78"/>
                      </a:endParaRPr>
                    </a:p>
                  </a:txBody>
                  <a:tcPr marL="27095" marR="27095" marT="27095" marB="2709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a-IR" sz="1500" dirty="0">
                          <a:effectLst/>
                          <a:cs typeface="B Zar" panose="00000400000000000000" pitchFamily="2" charset="-78"/>
                        </a:rPr>
                        <a:t>عنوان</a:t>
                      </a:r>
                    </a:p>
                  </a:txBody>
                  <a:tcPr marL="27095" marR="27095" marT="27095" marB="2709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a-IR" sz="1500" dirty="0">
                          <a:effectLst/>
                          <a:cs typeface="B Zar" panose="00000400000000000000" pitchFamily="2" charset="-78"/>
                        </a:rPr>
                        <a:t>واحد هاي فعال</a:t>
                      </a:r>
                    </a:p>
                  </a:txBody>
                  <a:tcPr marL="27095" marR="27095" marT="27095" marB="2709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a-IR" sz="1500" dirty="0">
                          <a:effectLst/>
                          <a:cs typeface="B Zar" panose="00000400000000000000" pitchFamily="2" charset="-78"/>
                        </a:rPr>
                        <a:t>واحد هاي غيرفعال</a:t>
                      </a:r>
                    </a:p>
                  </a:txBody>
                  <a:tcPr marL="27095" marR="27095" marT="27095" marB="2709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r>
                        <a:rPr lang="fa-IR" dirty="0" smtClean="0"/>
                        <a:t>1</a:t>
                      </a:r>
                      <a:endParaRPr lang="en-US" dirty="0"/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 dirty="0">
                          <a:effectLst/>
                          <a:cs typeface="B Zar" panose="00000400000000000000" pitchFamily="2" charset="-78"/>
                        </a:rPr>
                        <a:t>شبکه شهرستان آستانه اشرفیه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70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0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فومن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82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3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 dirty="0">
                          <a:effectLst/>
                          <a:cs typeface="B Zar" panose="00000400000000000000" pitchFamily="2" charset="-78"/>
                        </a:rPr>
                        <a:t>شبکه شهرستان صومعه سرا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92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 dirty="0">
                          <a:effectLst/>
                          <a:cs typeface="B Zar" panose="00000400000000000000" pitchFamily="2" charset="-78"/>
                        </a:rPr>
                        <a:t>شبکه شهرستان لنگرود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69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5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رضوانشهر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45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6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 dirty="0">
                          <a:effectLst/>
                          <a:cs typeface="B Zar" panose="00000400000000000000" pitchFamily="2" charset="-78"/>
                        </a:rPr>
                        <a:t>شبکه شهرستان املش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41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7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لاهیجان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90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5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بندر انزلی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34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9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 dirty="0">
                          <a:effectLst/>
                          <a:cs typeface="B Zar" panose="00000400000000000000" pitchFamily="2" charset="-78"/>
                        </a:rPr>
                        <a:t>شبکه شهرستان ماسال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34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10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تالش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108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11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رشت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287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22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12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شفت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67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6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13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رودسر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98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9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14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رودبار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72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15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آستارا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33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  <a:cs typeface="B Zar" panose="00000400000000000000" pitchFamily="2" charset="-78"/>
                        </a:rPr>
                        <a:t>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1734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16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a-IR" sz="1500">
                          <a:effectLst/>
                          <a:cs typeface="B Zar" panose="00000400000000000000" pitchFamily="2" charset="-78"/>
                        </a:rPr>
                        <a:t>شبکه شهرستان سیاهکل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48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dirty="0">
                          <a:effectLst/>
                          <a:cs typeface="B Zar" panose="00000400000000000000" pitchFamily="2" charset="-78"/>
                        </a:rPr>
                        <a:t>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6901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وضعیت نارضایتی ها به تفکیک محل خدمت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اشتباه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 ارسال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پاسخ- استان گیلان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3" t="13904" r="8648" b="8687"/>
          <a:stretch/>
        </p:blipFill>
        <p:spPr bwMode="auto">
          <a:xfrm>
            <a:off x="457200" y="1268760"/>
            <a:ext cx="836327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50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وضعیت نارضایتی ها به تفکیک محل خدمت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اشتباه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 ارسال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پاسخ- شهرستان رشت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28" t="19268" r="7573" b="6910"/>
          <a:stretch/>
        </p:blipFill>
        <p:spPr>
          <a:xfrm>
            <a:off x="179512" y="1340768"/>
            <a:ext cx="885698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641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 smtClean="0"/>
              <a:t>نظارت واحدهای فنی بر کمیت و کیفیت</a:t>
            </a:r>
            <a:br>
              <a:rPr lang="fa-IR" b="1" dirty="0" smtClean="0"/>
            </a:br>
            <a:r>
              <a:rPr lang="fa-IR" b="1" dirty="0" smtClean="0"/>
              <a:t> مراقبت های مربوطه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5194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0" t="14584" r="8521" b="8750"/>
          <a:stretch/>
        </p:blipFill>
        <p:spPr bwMode="auto">
          <a:xfrm>
            <a:off x="304800" y="1981200"/>
            <a:ext cx="832567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4953000" y="4294598"/>
            <a:ext cx="762000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457200" y="1493145"/>
            <a:ext cx="8229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b="1" dirty="0" smtClean="0">
                <a:solidFill>
                  <a:srgbClr val="FF0000"/>
                </a:solidFill>
                <a:cs typeface="B Yekan" panose="00000400000000000000" pitchFamily="2" charset="-78"/>
              </a:rPr>
              <a:t>تعداد موارد بیماری پیشگیری با واکسن ثبت شده . کل کشور 5261- گیلان رتبه 35</a:t>
            </a:r>
            <a:endParaRPr lang="en-US" sz="2000" b="1" dirty="0">
              <a:solidFill>
                <a:srgbClr val="FF0000"/>
              </a:solidFill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9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85800" y="808167"/>
            <a:ext cx="8229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b="1" dirty="0" smtClean="0">
                <a:solidFill>
                  <a:srgbClr val="FF0000"/>
                </a:solidFill>
                <a:cs typeface="B Yekan" panose="00000400000000000000" pitchFamily="2" charset="-78"/>
              </a:rPr>
              <a:t>تعداد موارد بیماری پیشگیری با واکسن ثبت شده . شهرستانهای استان گیلان</a:t>
            </a:r>
            <a:endParaRPr lang="en-US" sz="2000" b="1" dirty="0">
              <a:solidFill>
                <a:srgbClr val="FF0000"/>
              </a:solidFill>
              <a:cs typeface="B Yekan" panose="00000400000000000000" pitchFamily="2" charset="-78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6" t="14501" r="8228" b="5989"/>
          <a:stretch/>
        </p:blipFill>
        <p:spPr bwMode="auto">
          <a:xfrm>
            <a:off x="5361" y="1676401"/>
            <a:ext cx="882014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9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85800" y="808167"/>
            <a:ext cx="8229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b="1" dirty="0" smtClean="0">
                <a:solidFill>
                  <a:srgbClr val="FF0000"/>
                </a:solidFill>
                <a:cs typeface="B Yekan" panose="00000400000000000000" pitchFamily="2" charset="-78"/>
              </a:rPr>
              <a:t>تعداد موارد بیماری پیشگیری با واکسن ثبت شده . شهرستان رشت</a:t>
            </a:r>
            <a:endParaRPr lang="en-US" sz="2000" b="1" dirty="0">
              <a:solidFill>
                <a:srgbClr val="FF0000"/>
              </a:solidFill>
              <a:cs typeface="B Yekan" panose="000004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73" t="19268" r="7573" b="8551"/>
          <a:stretch/>
        </p:blipFill>
        <p:spPr>
          <a:xfrm>
            <a:off x="251520" y="1484784"/>
            <a:ext cx="866388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694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04088"/>
            <a:ext cx="8305800" cy="667512"/>
          </a:xfrm>
        </p:spPr>
        <p:txBody>
          <a:bodyPr>
            <a:normAutofit/>
          </a:bodyPr>
          <a:lstStyle/>
          <a:p>
            <a:pPr algn="ctr" rtl="1"/>
            <a:r>
              <a:rPr lang="fa-IR" sz="2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کدهای </a:t>
            </a:r>
            <a:r>
              <a:rPr lang="en-US" sz="2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ICD10</a:t>
            </a:r>
            <a:r>
              <a:rPr lang="fa-IR" sz="2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 ثبت بیماری قابل پیشگیری با واکسن</a:t>
            </a:r>
            <a:endParaRPr lang="en-US" sz="25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14398974"/>
              </p:ext>
            </p:extLst>
          </p:nvPr>
        </p:nvGraphicFramePr>
        <p:xfrm>
          <a:off x="255711" y="1600200"/>
          <a:ext cx="8354889" cy="499715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387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573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02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*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    </a:t>
                      </a:r>
                      <a:r>
                        <a:rPr lang="en-US" sz="1000" dirty="0">
                          <a:effectLst/>
                        </a:rPr>
                        <a:t>A35 : Tetanus NOS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ديفتري حلقي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A360 : Pharyngeal diphtheria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A360:Tonsillar diphtheria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سياه سرفه ناشي از باسيل بردتلا پرتوزيس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A370 : Whooping cough due to Bordetella pertussis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A3701 : Whooping cough due to Bordetella pertussis with pneumonia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سرخک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B05 : Measles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سرخك بدون عوارض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</a:t>
                      </a:r>
                      <a:r>
                        <a:rPr lang="en-US" sz="1000">
                          <a:effectLst/>
                        </a:rPr>
                        <a:t>B059 : Measles without complication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B059 : Measles NOS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	سرخجه همراه با ساير عوارض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B068 : Rubella with other complications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B0689 : Other rubella complications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سرخجه بدون عوارض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B069 : Rubella without complication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11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B069 : Rubella NOS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12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هپاتيت</a:t>
                      </a:r>
                      <a:r>
                        <a:rPr lang="en-US" sz="1000">
                          <a:effectLst/>
                        </a:rPr>
                        <a:t>B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B16 : Acute hepatitis B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13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B160 : Acute hepatitis B with delta-agent with hepatic coma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14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B161 : Acute hepatitis B with delta-agent without hepatic coma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15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هپاتيت حاد نوع </a:t>
                      </a:r>
                      <a:r>
                        <a:rPr lang="en-US" sz="1000">
                          <a:effectLst/>
                        </a:rPr>
                        <a:t>B </a:t>
                      </a:r>
                      <a:r>
                        <a:rPr lang="fa-IR" sz="1000">
                          <a:effectLst/>
                        </a:rPr>
                        <a:t>بدون ماده دلتا همراه با كماي هپاتيك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B162 : Acute hepatitis B without delta-agent with hepatic coma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16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	هپاتيت حاد نوع </a:t>
                      </a:r>
                      <a:r>
                        <a:rPr lang="en-US" sz="1000">
                          <a:effectLst/>
                        </a:rPr>
                        <a:t>B </a:t>
                      </a:r>
                      <a:r>
                        <a:rPr lang="fa-IR" sz="1000">
                          <a:effectLst/>
                        </a:rPr>
                        <a:t>بدون ماده دلتا و بدون كماي هپاتي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B169:Acute hepatitis B without delta-agent and without hepatic coma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B169:Hepatitis B (acute) (viral) NOS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18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B170:Acute delta-(super) infection of hepatitis B carrier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19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هپاتيت ويروسي مزمن </a:t>
                      </a:r>
                      <a:r>
                        <a:rPr lang="en-US" sz="1000">
                          <a:effectLst/>
                        </a:rPr>
                        <a:t>B </a:t>
                      </a:r>
                      <a:r>
                        <a:rPr lang="fa-IR" sz="1000">
                          <a:effectLst/>
                        </a:rPr>
                        <a:t>بدون عامل دلتا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B181 : Chronic viral hepatitis B without delta-agent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20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B181 : Carrier of viral hepatitis B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21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اوريون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B26 : Mumps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22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B260 : Mumps orchitis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23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B269 : Mumps NOS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24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9988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B269 : Mumps </a:t>
                      </a:r>
                      <a:r>
                        <a:rPr lang="en-US" sz="1000" dirty="0" err="1">
                          <a:effectLst/>
                        </a:rPr>
                        <a:t>parotitis</a:t>
                      </a:r>
                      <a:r>
                        <a:rPr lang="en-US" sz="1000" dirty="0">
                          <a:effectLst/>
                        </a:rPr>
                        <a:t> NOS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25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402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3367601"/>
              </p:ext>
            </p:extLst>
          </p:nvPr>
        </p:nvGraphicFramePr>
        <p:xfrm>
          <a:off x="107504" y="1052729"/>
          <a:ext cx="8426896" cy="556115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4107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05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39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كانديديازيس ريه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B371 : Pulmonary candidiasis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26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B59 : Pneumocystosis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27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Pneumonia due to Pneumocystis jirovec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28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ناشي از ويروس سنسيشيال تنفسي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J121 : Respiratory syncytial virus pneumonia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29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ناشي از ويروس پارا آنفولانزا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J122 : Parainfluenza virus pneumonia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ساير موارد ذات الريه ويروسي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J1289 : Other viral pneumonia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ويروسي، نامشخص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J129 : Viral pneumonia, unspecified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ناشي از باكتري استرپتوكوك پنو مو نيا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J13:Pneumonia due to Streptococcus pneumoniae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J13 : Bronchopneumonia due to S. pneumoniae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J14:Pneumonia due to Hemophilus influenzae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ناشي از كلبسيلا پنومونيه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J150:Pneumonia due to Klebsiella pneumoniae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ناشي از سودوموناس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J151:Pneumonia due to Pseudomonas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ناشي از استافيلوكوك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J152:Pneumonia due to staphylococcus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J15211 : Pneumonia due to Staphylococcus aureus NOS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39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ناشي از استرپتوكوك گروه </a:t>
                      </a:r>
                      <a:r>
                        <a:rPr lang="en-US" sz="1000">
                          <a:effectLst/>
                        </a:rPr>
                        <a:t>B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J153:Pneumonia due to streptococcus, group B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ناشي از ساير انواع باكتري استرپتوكوك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J154:Pneumonia due to other streptococci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ناشي از مايكوپلاسما پنومونيه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    </a:t>
                      </a:r>
                      <a:r>
                        <a:rPr lang="en-US" sz="1000" dirty="0">
                          <a:effectLst/>
                        </a:rPr>
                        <a:t>J157:Pneumonia due to Mycoplasma pneumoniae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J158:Pneumonia due to other specified bacteria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J159:Unspecified bacterial pneumonia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J159:Pneumonia due to gram-positive bacteria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383527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 (پنوموني) ناشي از ساير ارگانيسم‌هاي عفونت زا كه در جاي ديگر طبقه‌بندي نشده ‌اند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J16:Pneumonia due to other infectious organisms, not elsewhere classified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ذات الريه( پنوموني) در بيماريهاي طبقه‌بندي شده در جاي ديگر طبقه‌بندي شده‌اند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J17:Pneumonia in diseases classified elsewhere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J18:Pneumonia, unspecified organism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J180:Bronchopneumonia, unspecified organism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49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J189:Pneumonia, unspecified organism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50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K591:Functional diarrhea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51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P350:Congenital rubella syndrome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52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91764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هپاتيت ويروسي مزمن </a:t>
                      </a:r>
                      <a:r>
                        <a:rPr lang="en-US" sz="1000">
                          <a:effectLst/>
                        </a:rPr>
                        <a:t>B </a:t>
                      </a:r>
                      <a:r>
                        <a:rPr lang="fa-IR" sz="1000">
                          <a:effectLst/>
                        </a:rPr>
                        <a:t>همراه با عامل دلتا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</a:rPr>
                        <a:t>    </a:t>
                      </a:r>
                      <a:r>
                        <a:rPr lang="en-US" sz="1000">
                          <a:effectLst/>
                        </a:rPr>
                        <a:t>B180:Chronic viral hepatitis B with delta-agent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</a:rPr>
                        <a:t>53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0380" marR="20380" marT="0" marB="0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909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2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تعداد موارد جدید تایید شده بیماری قابل گزارش بین المللی </a:t>
            </a:r>
            <a:r>
              <a:rPr lang="en-US" sz="25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IHR </a:t>
            </a:r>
            <a:r>
              <a:rPr lang="fa-IR" sz="25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کشور </a:t>
            </a:r>
            <a:r>
              <a:rPr lang="fa-IR" sz="2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279 گیلان 0</a:t>
            </a:r>
            <a:endParaRPr lang="en-US" sz="25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8" t="14585" r="8648" b="10503"/>
          <a:stretch/>
        </p:blipFill>
        <p:spPr bwMode="auto">
          <a:xfrm>
            <a:off x="533400" y="1905000"/>
            <a:ext cx="802824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0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sz="3000" b="1" dirty="0" smtClean="0">
                <a:solidFill>
                  <a:srgbClr val="FF0000"/>
                </a:solidFill>
                <a:cs typeface="B Yekan" panose="00000400000000000000" pitchFamily="2" charset="-78"/>
              </a:rPr>
              <a:t>کدهای</a:t>
            </a:r>
            <a:r>
              <a:rPr lang="en-US" sz="3000" b="1" dirty="0" smtClean="0">
                <a:solidFill>
                  <a:srgbClr val="FF0000"/>
                </a:solidFill>
                <a:cs typeface="B Yekan" panose="00000400000000000000" pitchFamily="2" charset="-78"/>
              </a:rPr>
              <a:t> </a:t>
            </a:r>
            <a:r>
              <a:rPr lang="fa-IR" sz="3000" b="1" dirty="0">
                <a:solidFill>
                  <a:srgbClr val="FF0000"/>
                </a:solidFill>
                <a:cs typeface="B Yekan" panose="00000400000000000000" pitchFamily="2" charset="-78"/>
              </a:rPr>
              <a:t>بیماری قابل گزارش بین المللی </a:t>
            </a:r>
            <a:r>
              <a:rPr lang="en-US" sz="3000" b="1" dirty="0">
                <a:solidFill>
                  <a:srgbClr val="FF0000"/>
                </a:solidFill>
                <a:cs typeface="B Yekan" panose="00000400000000000000" pitchFamily="2" charset="-78"/>
              </a:rPr>
              <a:t>IHR</a:t>
            </a:r>
            <a:r>
              <a:rPr lang="fa-IR" sz="3000" b="1" dirty="0" smtClean="0">
                <a:solidFill>
                  <a:srgbClr val="FF0000"/>
                </a:solidFill>
                <a:cs typeface="B Yekan" panose="00000400000000000000" pitchFamily="2" charset="-78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cs typeface="B Yekan" panose="00000400000000000000" pitchFamily="2" charset="-78"/>
              </a:rPr>
              <a:t>ICD10 </a:t>
            </a:r>
            <a:endParaRPr lang="en-US" sz="3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86038404"/>
              </p:ext>
            </p:extLst>
          </p:nvPr>
        </p:nvGraphicFramePr>
        <p:xfrm>
          <a:off x="533400" y="1828800"/>
          <a:ext cx="7924799" cy="4525967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2129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37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4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1642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 dirty="0">
                          <a:effectLst/>
                        </a:rPr>
                        <a:t>وبا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    </a:t>
                      </a:r>
                      <a:r>
                        <a:rPr lang="en-US" sz="900">
                          <a:effectLst/>
                        </a:rPr>
                        <a:t>A00:Cholera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وبا ناشي از باكتري ويبريو کلرا 01 ، وباي بيووار	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    </a:t>
                      </a:r>
                      <a:r>
                        <a:rPr lang="en-US" sz="900">
                          <a:effectLst/>
                        </a:rPr>
                        <a:t>A000:Classical cholera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با ناشي از باكتري ويبريو کلرا 01، وباي التور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A001:Cholera due to Vibrio cholerae 01, biovar eltor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وبا نامشخص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A009:Cholera, unspecified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طاعون ريوي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A202:Pneumonic plague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پوليومايلايتيس حاد (فلج اطفال حاد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A80 : Acute poliomyelitis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6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Acute paralytic poliomyelitis, unspecified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A8030:Acute paralytic poliomyelitis, unspecified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7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	پوليومايلايتيس ،‌ نامشخص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A809:Acute poliomyelitis, unspecified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8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مننژيت ويروسي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A87:Viral meningitis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9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تب بثوراتي ناشي از اينتروويروس (اگزانتم بوستن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A880 : Enteroviral exanthematous fever [Boston exanthem</a:t>
                      </a:r>
                      <a:r>
                        <a:rPr lang="fa-IR" sz="900">
                          <a:effectLst/>
                        </a:rPr>
                        <a:t>]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10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Crimean-Congo hemorrhagic fever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A980:Crimean-Congo hemorrhagic fever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11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Herpesviral meningitis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B003:Herpesviral meningitis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12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آبله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B03:Smallpox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13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Influenza due to unidentified influenza virus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J11:Influenza due to unidentified influenza virus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14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*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    </a:t>
                      </a:r>
                      <a:r>
                        <a:rPr lang="en-US" sz="900">
                          <a:effectLst/>
                        </a:rPr>
                        <a:t>J111 : Influenza NOS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15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6369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Influenza due to unidentified influenza virus with other respiratory manifestations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    </a:t>
                      </a:r>
                      <a:r>
                        <a:rPr lang="en-US" sz="900">
                          <a:effectLst/>
                        </a:rPr>
                        <a:t>J111 : Influenza with upper respiratory symptoms NOS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16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*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J111 : Influenzal laryngitis NOS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17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*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    </a:t>
                      </a:r>
                      <a:r>
                        <a:rPr lang="en-US" sz="900">
                          <a:effectLst/>
                        </a:rPr>
                        <a:t>J111 : Influenzal pharyngitis NOS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</a:rPr>
                        <a:t>18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*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A001:Cholera </a:t>
                      </a:r>
                      <a:r>
                        <a:rPr lang="en-US" sz="900" dirty="0" err="1">
                          <a:effectLst/>
                        </a:rPr>
                        <a:t>eltor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900" dirty="0">
                          <a:effectLst/>
                        </a:rPr>
                        <a:t>19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5206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08" t="22549" r="14029" b="6910"/>
          <a:stretch/>
        </p:blipFill>
        <p:spPr>
          <a:xfrm>
            <a:off x="323528" y="1214422"/>
            <a:ext cx="8363272" cy="5526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1272" y="54868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/>
              <a:t>واحدهای </a:t>
            </a:r>
            <a:r>
              <a:rPr lang="fa-IR" sz="2800" b="1" dirty="0" smtClean="0"/>
              <a:t>فعال- شهرستان رشت </a:t>
            </a:r>
            <a:endParaRPr lang="en-US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 rtl="1"/>
            <a:r>
              <a:rPr lang="fa-IR" sz="2800" b="1" dirty="0">
                <a:solidFill>
                  <a:srgbClr val="FF0000"/>
                </a:solidFill>
                <a:cs typeface="B Yekan" panose="00000400000000000000" pitchFamily="2" charset="-78"/>
              </a:rPr>
              <a:t>کل سل فعال ثبت شده .کشور3037- گیلان 167</a:t>
            </a:r>
            <a:endParaRPr lang="en-US" sz="2800" b="1" dirty="0">
              <a:solidFill>
                <a:srgbClr val="FF0000"/>
              </a:solidFill>
              <a:cs typeface="B Yekan" panose="00000400000000000000" pitchFamily="2" charset="-78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62" t="13260" r="7626" b="10201"/>
          <a:stretch/>
        </p:blipFill>
        <p:spPr bwMode="auto">
          <a:xfrm>
            <a:off x="308528" y="1412776"/>
            <a:ext cx="8430006" cy="491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08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 rtl="1"/>
            <a:r>
              <a:rPr lang="fa-IR" sz="2800" b="1" dirty="0">
                <a:solidFill>
                  <a:srgbClr val="FF0000"/>
                </a:solidFill>
                <a:cs typeface="B Yekan" panose="00000400000000000000" pitchFamily="2" charset="-78"/>
              </a:rPr>
              <a:t>کل سل فعال ثبت شده </a:t>
            </a:r>
            <a:r>
              <a:rPr lang="fa-IR" sz="2800" b="1" dirty="0" smtClean="0">
                <a:solidFill>
                  <a:srgbClr val="FF0000"/>
                </a:solidFill>
                <a:cs typeface="B Yekan" panose="00000400000000000000" pitchFamily="2" charset="-78"/>
              </a:rPr>
              <a:t>– رشت 43 نفر</a:t>
            </a:r>
            <a:endParaRPr lang="en-US" sz="2800" b="1" dirty="0">
              <a:solidFill>
                <a:srgbClr val="FF0000"/>
              </a:solidFill>
              <a:cs typeface="B Yeka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98" t="20671" r="10194" b="8454"/>
          <a:stretch/>
        </p:blipFill>
        <p:spPr>
          <a:xfrm>
            <a:off x="457200" y="1700808"/>
            <a:ext cx="857929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687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ctr" rtl="1"/>
            <a:r>
              <a:rPr lang="fa-IR" sz="2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کدهای </a:t>
            </a:r>
            <a:r>
              <a:rPr lang="en-US" sz="2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ICD10</a:t>
            </a:r>
            <a:r>
              <a:rPr lang="fa-IR" sz="25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 ثبت بیماری </a:t>
            </a:r>
            <a:r>
              <a:rPr lang="fa-IR" sz="25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سل</a:t>
            </a:r>
            <a:endParaRPr lang="en-US" sz="25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66468121"/>
              </p:ext>
            </p:extLst>
          </p:nvPr>
        </p:nvGraphicFramePr>
        <p:xfrm>
          <a:off x="609600" y="1600201"/>
          <a:ext cx="7924800" cy="4525961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726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19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87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سل ریوی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A150 : Tuberculosis of lung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A154:Tuberculosis of intrathoracic lymph nodes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A155:Tuberculosis of larynx, trachea and bronchus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A158 : Other respiratory tuberculosis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A157:Primary respiratory tuberculosis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A158:Other respiratory tuberculosis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6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    </a:t>
                      </a:r>
                      <a:r>
                        <a:rPr lang="en-US" sz="800" dirty="0">
                          <a:effectLst/>
                        </a:rPr>
                        <a:t>A159 : Respiratory tuberculosis unspecified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7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A170 : Tuberculous meningitis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8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A171 : Meningeal tuberculoma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9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A1781 : Tuberculoma of brain and spinal cord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A1782 : Tuberculous meningoencephalitis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A1783 : Tuberculous neuritis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سل ساير ارگان هاي بدن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A18 : Tuberculosis of other organs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سل استخوانها و مفاصل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A180 : Tuberculosis of bones and joints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سل سيستم تناسلي – ادراري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A181:Tuberculosis of genitourinary system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لنفادنوپاتي محيطي ناشي از سل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A182:Tuberculous peripheral lymphadenopathy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16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سل روده‌ها، صفاق و غدد مزانتر (روده بند)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A183:Tuberculosis of intestines, peritoneum and mesenteric glands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17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سل پوست و بافت زيرپوستي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A184 : Tuberculosis of skin and subcutaneous tissue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18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سل چشم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A185:Tuberculosis of eye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19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سل ساير اندامهاي مشخص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A188:Tuberculosis of other specified organs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20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سل ارزني حاد يك موضع مشخص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A190 : Acute miliary tuberculosis of a single specified site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21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ساير موارد سل ارزني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A198 : Other miliary tuberculosis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22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سل ارزني نامشخص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>
                          <a:effectLst/>
                        </a:rPr>
                        <a:t>    </a:t>
                      </a:r>
                      <a:r>
                        <a:rPr lang="en-US" sz="800">
                          <a:effectLst/>
                        </a:rPr>
                        <a:t>A199:Miliary tuberculosis, unspecified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23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532" marR="39532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453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pPr algn="ctr"/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بیماران دیابتی تحت مراقبت که در 90 روز گذشته مراقبت نشده اند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/>
            </a:r>
            <a:b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</a:b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گیلان رتبه 17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44" t="21622" r="7500" b="7780"/>
          <a:stretch/>
        </p:blipFill>
        <p:spPr bwMode="auto">
          <a:xfrm>
            <a:off x="228600" y="1556792"/>
            <a:ext cx="859187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6019800" y="3048000"/>
            <a:ext cx="762000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98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بیماران دیابتی تحت مراقبت که در 90 روز گذشته مراقبت نشده اند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/>
            </a:r>
            <a:b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</a:b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شهرستانهای استان گیلان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8" t="22076" r="8138" b="6417"/>
          <a:stretch/>
        </p:blipFill>
        <p:spPr bwMode="auto">
          <a:xfrm>
            <a:off x="185098" y="2133600"/>
            <a:ext cx="878114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709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fa-IR" sz="18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بیماران دیابتی تحت مراقبت که در 90 روز گذشته مراقبت نشده </a:t>
            </a:r>
            <a:r>
              <a:rPr lang="fa-IR" sz="1800" b="1" dirty="0" err="1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اند</a:t>
            </a:r>
            <a:r>
              <a:rPr lang="fa-IR" sz="18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-شهرستان رشت</a:t>
            </a:r>
            <a:endParaRPr lang="en-US" sz="18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50" t="25830" r="7573" b="6910"/>
          <a:stretch/>
        </p:blipFill>
        <p:spPr>
          <a:xfrm>
            <a:off x="107504" y="1268760"/>
            <a:ext cx="881012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590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r"/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بیماران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مبتلا به فشار خون که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30روز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گذشته مراقبت نشده </a:t>
            </a:r>
            <a:r>
              <a:rPr lang="fa-IR" sz="2000" b="1" dirty="0" err="1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اند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گیلان رتبه 27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8" t="21452" r="8020" b="8563"/>
          <a:stretch/>
        </p:blipFill>
        <p:spPr bwMode="auto">
          <a:xfrm>
            <a:off x="533400" y="1340768"/>
            <a:ext cx="8407370" cy="46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5029200" y="2819400"/>
            <a:ext cx="762000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83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533400"/>
            <a:ext cx="8807896" cy="838200"/>
          </a:xfrm>
        </p:spPr>
        <p:txBody>
          <a:bodyPr>
            <a:normAutofit/>
          </a:bodyPr>
          <a:lstStyle/>
          <a:p>
            <a:pPr algn="ctr" rtl="1"/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بیماران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مبتلا به فشار خون که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30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روز گذشته مراقبت نشده </a:t>
            </a:r>
            <a:r>
              <a:rPr lang="fa-IR" sz="2000" b="1" dirty="0" err="1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اند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-شهرستانهای استان گیلان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7" t="21395" r="8138" b="5737"/>
          <a:stretch/>
        </p:blipFill>
        <p:spPr bwMode="auto">
          <a:xfrm>
            <a:off x="381000" y="1371600"/>
            <a:ext cx="8229600" cy="518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770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533400"/>
            <a:ext cx="8807896" cy="519336"/>
          </a:xfrm>
        </p:spPr>
        <p:txBody>
          <a:bodyPr>
            <a:normAutofit/>
          </a:bodyPr>
          <a:lstStyle/>
          <a:p>
            <a:pPr algn="ctr" rtl="1"/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بیماران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مبتلا به فشار خون که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 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30 </a:t>
            </a:r>
            <a:r>
              <a:rPr lang="fa-IR" sz="2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روز گذشته مراقبت نشده </a:t>
            </a:r>
            <a:r>
              <a:rPr lang="fa-IR" sz="2000" b="1" dirty="0" err="1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اند</a:t>
            </a:r>
            <a:r>
              <a:rPr lang="fa-IR" sz="20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-شهرستان رشت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50" t="25830" r="7573" b="6910"/>
          <a:stretch/>
        </p:blipFill>
        <p:spPr>
          <a:xfrm>
            <a:off x="107504" y="1268760"/>
            <a:ext cx="892899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59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زنان باردار شناسایی شده به تعداد زنان باردار مورد انتظار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–</a:t>
            </a:r>
            <a:b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</a:b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 گیلان رتبه 55 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45" t="21849" r="8138" b="5282"/>
          <a:stretch/>
        </p:blipFill>
        <p:spPr bwMode="auto">
          <a:xfrm>
            <a:off x="304800" y="1676400"/>
            <a:ext cx="849879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7391400" y="2362200"/>
            <a:ext cx="762000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07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algn="r" rtl="1"/>
            <a:r>
              <a:rPr lang="fa-IR" b="1" dirty="0" smtClean="0"/>
              <a:t>فعالیت کاربران- استان گیلان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23890033"/>
              </p:ext>
            </p:extLst>
          </p:nvPr>
        </p:nvGraphicFramePr>
        <p:xfrm>
          <a:off x="228600" y="1371600"/>
          <a:ext cx="8534399" cy="5090220"/>
        </p:xfrm>
        <a:graphic>
          <a:graphicData uri="http://schemas.openxmlformats.org/drawingml/2006/table">
            <a:tbl>
              <a:tblPr/>
              <a:tblGrid>
                <a:gridCol w="4099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86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32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25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49277">
                <a:tc>
                  <a:txBody>
                    <a:bodyPr/>
                    <a:lstStyle/>
                    <a:p>
                      <a:pPr algn="r" fontAlgn="b"/>
                      <a:r>
                        <a:rPr kumimoji="0" lang="fa-IR" sz="1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ردیف</a:t>
                      </a:r>
                      <a:endParaRPr kumimoji="0" lang="fa-IR" sz="1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27095" marR="27095" marT="27095" marB="2709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fa-IR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عنوان</a:t>
                      </a:r>
                    </a:p>
                  </a:txBody>
                  <a:tcPr marL="27095" marR="27095" marT="27095" marB="2709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a-IR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کاربران فعال</a:t>
                      </a:r>
                    </a:p>
                  </a:txBody>
                  <a:tcPr marL="27095" marR="27095" marT="27095" marB="2709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a-IR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کاربران غیر فعال</a:t>
                      </a:r>
                    </a:p>
                  </a:txBody>
                  <a:tcPr marL="27095" marR="27095" marT="27095" marB="2709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دانشگاه گیلان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33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44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لنگرود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301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42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3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آستارا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133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20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آستانه اشرفیه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268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45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5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لاهیجان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362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68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6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رودبار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222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51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7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فومن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245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57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صومعه سرا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251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65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9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املش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111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31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10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رشت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941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360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ماسال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124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48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12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تالش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327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127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13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سیاهکل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130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51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شفت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176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71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15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رضوانشهر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124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53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9277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16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بندر انزلی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159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108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1734">
                <a:tc>
                  <a:txBody>
                    <a:bodyPr/>
                    <a:lstStyle/>
                    <a:p>
                      <a:pPr fontAlgn="t"/>
                      <a:r>
                        <a:rPr kumimoji="0" lang="en-US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17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fa-IR" sz="1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شبکه شهرستان رودسر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294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215</a:t>
                      </a:r>
                    </a:p>
                  </a:txBody>
                  <a:tcPr marL="27095" marR="27095" marT="27095" marB="27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001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زنان باردار شناسایی شده به تعداد زنان باردار مورد انتظار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–</a:t>
            </a:r>
            <a:b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</a:b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شهرستانهای گیلان 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30" t="21218" r="7888" b="5755"/>
          <a:stretch/>
        </p:blipFill>
        <p:spPr bwMode="auto">
          <a:xfrm>
            <a:off x="381000" y="1988840"/>
            <a:ext cx="8349029" cy="425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719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زنان باردار شناسایی شده به تعداد زنان باردار مورد انتظار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–</a:t>
            </a:r>
            <a:b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</a:b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شهرستان رشت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73" t="25830" r="7573" b="6910"/>
          <a:stretch/>
        </p:blipFill>
        <p:spPr>
          <a:xfrm>
            <a:off x="323528" y="1484784"/>
            <a:ext cx="836327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6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/>
          </a:bodyPr>
          <a:lstStyle/>
          <a:p>
            <a:pPr algn="ctr" rtl="1"/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زنانی که طی 42 روز گذشته زایمان کرده اند و مراقبت پس از زایمان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دریافت </a:t>
            </a:r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نکرده اند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–گیلان رتبه 9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44" t="21849" r="7755" b="8233"/>
          <a:stretch/>
        </p:blipFill>
        <p:spPr bwMode="auto">
          <a:xfrm>
            <a:off x="364175" y="2209800"/>
            <a:ext cx="856804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7239000" y="3657600"/>
            <a:ext cx="762000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07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زنانی که طی 42 روز گذشته زایمان کرده اند و مراقبت پس از زایمان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دریافت </a:t>
            </a:r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نکرده اند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–شهرستانهای گیلان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8" t="22076" r="8138" b="5963"/>
          <a:stretch/>
        </p:blipFill>
        <p:spPr bwMode="auto">
          <a:xfrm>
            <a:off x="533400" y="2057400"/>
            <a:ext cx="790932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84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زنانی که طی 42 روز گذشته زایمان کرده اند و مراقبت پس از زایمان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دریافت </a:t>
            </a:r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نکرده </a:t>
            </a:r>
            <a:r>
              <a:rPr lang="fa-IR" sz="2300" b="1" dirty="0" err="1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اند</a:t>
            </a:r>
            <a:r>
              <a:rPr lang="fa-IR" sz="23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 </a:t>
            </a:r>
            <a:r>
              <a:rPr lang="fa-IR" sz="23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–شهرستان رشت</a:t>
            </a:r>
            <a:endParaRPr lang="en-US" sz="23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50" t="27472" r="7573" b="6909"/>
          <a:stretch/>
        </p:blipFill>
        <p:spPr>
          <a:xfrm>
            <a:off x="323528" y="1628800"/>
            <a:ext cx="836327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14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85800"/>
            <a:ext cx="5181600" cy="1143000"/>
          </a:xfrm>
        </p:spPr>
        <p:txBody>
          <a:bodyPr>
            <a:normAutofit fontScale="90000"/>
          </a:bodyPr>
          <a:lstStyle/>
          <a:p>
            <a:r>
              <a:rPr lang="fa-IR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بهداشت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حرفه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ای </a:t>
            </a:r>
            <a:r>
              <a:rPr lang="en-US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</a:br>
            <a:endParaRPr lang="en-US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68083" t="58408" r="15270" b="21782"/>
          <a:stretch/>
        </p:blipFill>
        <p:spPr bwMode="auto">
          <a:xfrm>
            <a:off x="2590800" y="1447800"/>
            <a:ext cx="4972050" cy="3343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533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fa-IR" sz="30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تعداد مراقبت های انجام شده – ارگونومی دانش آموزان</a:t>
            </a:r>
            <a:endParaRPr lang="en-US" sz="3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89552773"/>
              </p:ext>
            </p:extLst>
          </p:nvPr>
        </p:nvGraphicFramePr>
        <p:xfrm>
          <a:off x="1219201" y="1447791"/>
          <a:ext cx="6553200" cy="5181608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191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17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195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2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</a:rPr>
                        <a:t>ردیف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100">
                          <a:effectLst/>
                        </a:rPr>
                        <a:t>شهرستان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100">
                          <a:effectLst/>
                        </a:rPr>
                        <a:t>تعداد مراقبت انجام شده ارگونومی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رشت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4384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فومن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1256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ماسال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824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لاهیجان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582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رودسر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424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آستارا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 dirty="0">
                          <a:effectLst/>
                        </a:rPr>
                        <a:t>370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شفت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303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رودبار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158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آستانه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149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سیاهکل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تالش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صومعه سرا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لنگرود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املش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رضوانشهر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469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انزلی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100">
                          <a:effectLst/>
                        </a:rPr>
                        <a:t>گیلان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</a:rPr>
                        <a:t>8511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035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01000" cy="838200"/>
          </a:xfrm>
        </p:spPr>
        <p:txBody>
          <a:bodyPr>
            <a:normAutofit/>
          </a:bodyPr>
          <a:lstStyle/>
          <a:p>
            <a:r>
              <a:rPr lang="fa-IR" sz="4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نظام سندرومیک</a:t>
            </a:r>
            <a:endParaRPr lang="en-US" sz="4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64868" t="20218" r="15270" b="18719"/>
          <a:stretch/>
        </p:blipFill>
        <p:spPr bwMode="auto">
          <a:xfrm>
            <a:off x="3048000" y="914400"/>
            <a:ext cx="5257800" cy="5486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847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>
            <a:normAutofit/>
          </a:bodyPr>
          <a:lstStyle/>
          <a:p>
            <a:r>
              <a:rPr lang="fa-IR" sz="4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بیماری های غیرواگیر </a:t>
            </a:r>
            <a:endParaRPr lang="en-US" sz="4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66246" t="18380" r="5855" b="7283"/>
          <a:stretch/>
        </p:blipFill>
        <p:spPr bwMode="auto">
          <a:xfrm>
            <a:off x="2743200" y="1219200"/>
            <a:ext cx="5562600" cy="510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0953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64064" t="40027" r="6659" b="5445"/>
          <a:stretch/>
        </p:blipFill>
        <p:spPr bwMode="auto">
          <a:xfrm>
            <a:off x="1981200" y="990600"/>
            <a:ext cx="6324600" cy="510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9673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968152"/>
          </a:xfrm>
        </p:spPr>
        <p:txBody>
          <a:bodyPr>
            <a:normAutofit/>
          </a:bodyPr>
          <a:lstStyle/>
          <a:p>
            <a:pPr algn="r" rtl="1"/>
            <a:r>
              <a:rPr lang="fa-IR" sz="3600" b="1" dirty="0" smtClean="0"/>
              <a:t>فعالیت کاربران- شهرستان رشت</a:t>
            </a:r>
            <a:endParaRPr lang="en-US" sz="3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30" t="24190" r="14029" b="6910"/>
          <a:stretch/>
        </p:blipFill>
        <p:spPr>
          <a:xfrm>
            <a:off x="0" y="1484784"/>
            <a:ext cx="91440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3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58422" t="30112" r="6704" b="15351"/>
          <a:stretch/>
        </p:blipFill>
        <p:spPr bwMode="auto">
          <a:xfrm>
            <a:off x="2209800" y="1905000"/>
            <a:ext cx="6227852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6117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مراقبت های غیرواگیر</a:t>
            </a:r>
            <a:endParaRPr lang="en-US" sz="4000" b="1" dirty="0">
              <a:solidFill>
                <a:srgbClr val="FF0000"/>
              </a:solidFill>
              <a:latin typeface="+mn-lt"/>
              <a:ea typeface="+mn-ea"/>
              <a:cs typeface="B Yeka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71582" t="37134" r="6836" b="46950"/>
          <a:stretch/>
        </p:blipFill>
        <p:spPr bwMode="auto">
          <a:xfrm>
            <a:off x="2743200" y="2514600"/>
            <a:ext cx="5703013" cy="2922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536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altLang="en-US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بهداشت محیط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000" dirty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38093753"/>
              </p:ext>
            </p:extLst>
          </p:nvPr>
        </p:nvGraphicFramePr>
        <p:xfrm>
          <a:off x="1219200" y="1905000"/>
          <a:ext cx="6606540" cy="2611801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6606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508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</a:rPr>
                        <a:t>  </a:t>
                      </a:r>
                      <a:r>
                        <a:rPr lang="ar-SA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  <a:hlinkClick r:id="rId2" tooltip=" مراقبت انجام نشده است"/>
                        </a:rPr>
                        <a:t>پرسشنامه اطلاعات پسماندهای عادی خانوار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Titr" panose="00000700000000000000" pitchFamily="2" charset="-78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062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</a:rPr>
                        <a:t> 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cs typeface="B Titr" panose="000007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</a:rPr>
                        <a:t>  </a:t>
                      </a:r>
                      <a:r>
                        <a:rPr lang="ar-SA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  <a:hlinkClick r:id="rId3" tooltip=" مراقبت انجام نشده است"/>
                        </a:rPr>
                        <a:t>فرم اطلاعات وضعیت محل سکونت خانوار در روستا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Titr" panose="00000700000000000000" pitchFamily="2" charset="-78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9690"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</a:rPr>
                        <a:t>   </a:t>
                      </a:r>
                      <a:r>
                        <a:rPr lang="ar-SA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  <a:hlinkClick r:id="rId4" tooltip=" مراقبت انجام نشده است"/>
                        </a:rPr>
                        <a:t>فرم اطلاعات بهداشت مواجهه با پرتوهای فرابنفش </a:t>
                      </a:r>
                      <a:r>
                        <a:rPr lang="ar-SA" sz="1050" u="none" dirty="0" smtClean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  <a:hlinkClick r:id="rId4" tooltip=" مراقبت انجام نشده است"/>
                        </a:rPr>
                        <a:t>خورشیدی</a:t>
                      </a:r>
                      <a:r>
                        <a:rPr lang="en-US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  <a:hlinkClick r:id="rId4" tooltip=" مراقبت انجام نشده است"/>
                        </a:rPr>
                        <a:t>UV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Titr" panose="00000700000000000000" pitchFamily="2" charset="-78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</a:rPr>
                        <a:t> 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cs typeface="B Titr" panose="000007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</a:rPr>
                        <a:t>  </a:t>
                      </a:r>
                      <a:r>
                        <a:rPr lang="ar-SA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  <a:hlinkClick r:id="rId5" tooltip=" مراقبت انجام نشده است"/>
                        </a:rPr>
                        <a:t>فرم اطلاعات برنامه بهداشت مواجهه با گاز رادیواکتیو رادون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Titr" panose="00000700000000000000" pitchFamily="2" charset="-78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0620"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</a:rPr>
                        <a:t> 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cs typeface="B Titr" panose="000007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</a:rPr>
                        <a:t>  </a:t>
                      </a:r>
                      <a:r>
                        <a:rPr lang="ar-SA" sz="105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  <a:hlinkClick r:id="rId6" tooltip=" مراقبت انجام نشده است"/>
                        </a:rPr>
                        <a:t>چک لیست فوریت های بهداشت محیط و کار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Titr" panose="00000700000000000000" pitchFamily="2" charset="-78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68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</a:rPr>
                        <a:t> </a:t>
                      </a: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</a:rPr>
                        <a:t> </a:t>
                      </a:r>
                      <a:r>
                        <a:rPr lang="ar-SA" sz="1000" u="none" dirty="0">
                          <a:solidFill>
                            <a:schemeClr val="tx1"/>
                          </a:solidFill>
                          <a:effectLst/>
                          <a:cs typeface="B Titr" panose="00000700000000000000" pitchFamily="2" charset="-78"/>
                          <a:hlinkClick r:id="rId7" tooltip=" مراقبت انجام نشده است"/>
                        </a:rPr>
                        <a:t>بهداشت آب و فاضلاب</a:t>
                      </a:r>
                      <a:endParaRPr lang="en-US" sz="11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Titr" panose="00000700000000000000" pitchFamily="2" charset="-78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094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واحد گسترش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مدیریت جمعیت ثبت شده 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خانوار ثبت شده 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بلوک بندی مراقبین سلامت 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استعلام هویتی جمعیت از ثبت احوال 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بررسی صحت نوع جمعیت 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مدیریت نقش های تعریف شده 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اطلاع رسانی فرایند نظرسنجی 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ارزیابی نارضایتی ها و انجام مداخلات مربوطه 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تعریف ساختار واحدهای ارائه خدمت و مناطق </a:t>
            </a:r>
          </a:p>
          <a:p>
            <a:pPr algn="r" rtl="1"/>
            <a:endParaRPr lang="en-US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82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Autofit/>
          </a:bodyPr>
          <a:lstStyle/>
          <a:p>
            <a:pPr algn="ctr"/>
            <a:r>
              <a:rPr lang="fa-I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رتبه بندی شهرستانها بر اساس تعداد افراد بدون کد خانوار ثبت شده-استان گیلان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65880130"/>
              </p:ext>
            </p:extLst>
          </p:nvPr>
        </p:nvGraphicFramePr>
        <p:xfrm>
          <a:off x="1115616" y="1268760"/>
          <a:ext cx="7128793" cy="4672269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9088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956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42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0221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ردیف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شهرستان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تعداد افراد بدون کد خانوار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آستانه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25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صومعه سرا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72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رضوانشهر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79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لنگرود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103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ماسال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شفت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132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سیاهکل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216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رودبار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219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فومن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271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تالش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392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انزلی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466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لاهیجان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596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رودسر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625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آستارا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688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رشت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1688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u="none" strike="noStrike" dirty="0">
                          <a:effectLst/>
                          <a:cs typeface="B Zar" panose="00000400000000000000" pitchFamily="2" charset="-78"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 err="1">
                          <a:effectLst/>
                          <a:cs typeface="B Zar" panose="00000400000000000000" pitchFamily="2" charset="-78"/>
                        </a:rPr>
                        <a:t>املش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2628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761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" y="476672"/>
            <a:ext cx="8229600" cy="420656"/>
          </a:xfrm>
        </p:spPr>
        <p:txBody>
          <a:bodyPr>
            <a:noAutofit/>
          </a:bodyPr>
          <a:lstStyle/>
          <a:p>
            <a:pPr algn="ctr"/>
            <a:r>
              <a:rPr lang="fa-I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رتبه بندی شهرستانها بر اساس تعداد افراد بدون کد خانوار ثبت شده-شهرستان رشت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66044605"/>
              </p:ext>
            </p:extLst>
          </p:nvPr>
        </p:nvGraphicFramePr>
        <p:xfrm>
          <a:off x="827585" y="1262035"/>
          <a:ext cx="7632846" cy="5263304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973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6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027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259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ردیف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 smtClean="0">
                          <a:effectLst/>
                          <a:cs typeface="B Zar" panose="00000400000000000000" pitchFamily="2" charset="-78"/>
                        </a:rPr>
                        <a:t>مرکز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تعداد افراد بدون کد خانوار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آقا سید شریف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اسلا م آباد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امام زاده هاشم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بالا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گفشه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بیجارپس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پیر بازار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93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جعفر آباد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جیر</a:t>
                      </a:r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کویه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چوکام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دارسازی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زیبا کنار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سراوان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شبانه روزی شماره 1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خشکبیجار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شبانه روزی شماره 1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خمام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شبانه روزی شماره 1 سنگر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019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u="none" strike="noStrike" dirty="0">
                          <a:effectLst/>
                          <a:cs typeface="B Zar" panose="00000400000000000000" pitchFamily="2" charset="-78"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شبانه روزی شماره 1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لشت</a:t>
                      </a:r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نشاء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8803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" y="476672"/>
            <a:ext cx="8229600" cy="420656"/>
          </a:xfrm>
        </p:spPr>
        <p:txBody>
          <a:bodyPr>
            <a:noAutofit/>
          </a:bodyPr>
          <a:lstStyle/>
          <a:p>
            <a:pPr algn="ctr"/>
            <a:r>
              <a:rPr lang="fa-I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رتبه بندی شهرستانها بر اساس تعداد افراد بدون کد خانوار ثبت شده-شهرستان رشت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25713327"/>
              </p:ext>
            </p:extLst>
          </p:nvPr>
        </p:nvGraphicFramePr>
        <p:xfrm>
          <a:off x="827585" y="1262035"/>
          <a:ext cx="7632846" cy="5263304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973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6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027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259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ردیف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 smtClean="0">
                          <a:effectLst/>
                          <a:cs typeface="B Zar" panose="00000400000000000000" pitchFamily="2" charset="-78"/>
                        </a:rPr>
                        <a:t>مرکز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تعداد افراد بدون کد خانوار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 smtClean="0">
                          <a:effectLst/>
                          <a:cs typeface="B Zar" panose="00000400000000000000" pitchFamily="2" charset="-78"/>
                        </a:rPr>
                        <a:t>17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شبانه روزی شماره 1کوچصفهان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23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1 رشت(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تالشان</a:t>
                      </a:r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65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10 رشت(آزادگان)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40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11 رشت(خمسه بازار)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103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21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12 رشت(میرزا کوچک)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63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22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13 رشت(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آج</a:t>
                      </a:r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 بیشه)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61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23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14 رشت(احمد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گوراب</a:t>
                      </a:r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42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24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15 رشت(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شالکو</a:t>
                      </a:r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73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25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16 رشت(شادروان دکتر سیروس پیله رودی)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/>
                      <a:r>
                        <a:rPr kumimoji="0" lang="fa-IR" sz="16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26</a:t>
                      </a:r>
                      <a:endParaRPr kumimoji="0" lang="en-US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2 </a:t>
                      </a:r>
                      <a:r>
                        <a:rPr kumimoji="0" lang="fa-IR" sz="16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خشکبیجار</a:t>
                      </a:r>
                      <a:endParaRPr kumimoji="0" lang="fa-IR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27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2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خمام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21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28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2 رشت(شهید رجایی)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174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29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2 سنگر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77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30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2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کوچصفهان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31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2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لشت</a:t>
                      </a:r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 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نشاء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01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B Zar" panose="00000400000000000000" pitchFamily="2" charset="-78"/>
                        </a:rPr>
                        <a:t>32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3 رشت(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رودبارتان</a:t>
                      </a:r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54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847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" y="476672"/>
            <a:ext cx="8229600" cy="420656"/>
          </a:xfrm>
        </p:spPr>
        <p:txBody>
          <a:bodyPr>
            <a:noAutofit/>
          </a:bodyPr>
          <a:lstStyle/>
          <a:p>
            <a:pPr algn="ctr"/>
            <a:r>
              <a:rPr lang="fa-I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رتبه بندی شهرستانها بر اساس تعداد افراد بدون کد خانوار ثبت شده-شهرستان رشت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51713795"/>
              </p:ext>
            </p:extLst>
          </p:nvPr>
        </p:nvGraphicFramePr>
        <p:xfrm>
          <a:off x="827585" y="1262035"/>
          <a:ext cx="7632846" cy="3751141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973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6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027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259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ردیف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 smtClean="0">
                          <a:effectLst/>
                          <a:cs typeface="B Zar" panose="00000400000000000000" pitchFamily="2" charset="-78"/>
                        </a:rPr>
                        <a:t>مرکز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b="1" u="none" strike="noStrike" dirty="0">
                          <a:effectLst/>
                          <a:cs typeface="B Zar" panose="00000400000000000000" pitchFamily="2" charset="-78"/>
                        </a:rPr>
                        <a:t>تعداد افراد بدون کد خانوار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33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4 رشت(شهدا)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90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26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34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5 رشت(علی آباد)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43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7614063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35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6 رشت(شهید حمیدرضا ابراهیم نژاد)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36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7 رشت(شهدای ذهاب)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37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8 رشت(شهرک امام خمینی)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146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38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شماره 9 رشت(</a:t>
                      </a:r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مصلی</a:t>
                      </a:r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175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39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طارمسر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40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کته سر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76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41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لاکان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2518">
                <a:tc>
                  <a:txBody>
                    <a:bodyPr/>
                    <a:lstStyle/>
                    <a:p>
                      <a:pPr algn="ctr"/>
                      <a:r>
                        <a:rPr kumimoji="0" lang="fa-IR" sz="16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42</a:t>
                      </a:r>
                      <a:endParaRPr kumimoji="0" lang="en-US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kumimoji="0" lang="fa-IR" sz="16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لولمان</a:t>
                      </a:r>
                      <a:endParaRPr kumimoji="0" lang="fa-IR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Zar"/>
                          <a:cs typeface="B Zar" panose="00000400000000000000" pitchFamily="2" charset="-78"/>
                        </a:rPr>
                        <a:t>22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Zar"/>
                        <a:cs typeface="B Zar" panose="00000400000000000000" pitchFamily="2" charset="-78"/>
                      </a:endParaRPr>
                    </a:p>
                  </a:txBody>
                  <a:tcPr marL="6814" marR="6814" marT="68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824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642918"/>
            <a:ext cx="8229600" cy="1143000"/>
          </a:xfrm>
        </p:spPr>
        <p:txBody>
          <a:bodyPr>
            <a:normAutofit/>
          </a:bodyPr>
          <a:lstStyle/>
          <a:p>
            <a:pPr algn="ctr" rtl="1"/>
            <a:r>
              <a:rPr lang="fa-IR" sz="2800" b="1" dirty="0" smtClean="0"/>
              <a:t>مقایسه شاخص بازخورد ارجاع در 9 بازه </a:t>
            </a:r>
            <a:r>
              <a:rPr lang="fa-IR" sz="2800" b="1" dirty="0" smtClean="0"/>
              <a:t>زمانی</a:t>
            </a:r>
            <a:r>
              <a:rPr lang="en-US" sz="2800" b="1" dirty="0" smtClean="0"/>
              <a:t>-</a:t>
            </a:r>
            <a:r>
              <a:rPr lang="fa-IR" sz="2800" b="1" dirty="0" smtClean="0"/>
              <a:t>استان گیلان</a:t>
            </a:r>
            <a:r>
              <a:rPr lang="fa-IR" sz="2800" b="1" dirty="0" smtClean="0"/>
              <a:t> 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858" t="26715" r="2356" b="12287"/>
          <a:stretch/>
        </p:blipFill>
        <p:spPr>
          <a:xfrm>
            <a:off x="809932" y="1935163"/>
            <a:ext cx="7524135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3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z="26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موارد ارجاع که بازخورد ارجاع از پزشک دریافت نشده است</a:t>
            </a:r>
            <a:r>
              <a:rPr lang="fa-IR" dirty="0" smtClean="0"/>
              <a:t> </a:t>
            </a:r>
            <a:br>
              <a:rPr lang="fa-IR" dirty="0" smtClean="0"/>
            </a:br>
            <a:r>
              <a:rPr lang="fa-IR" sz="26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 365 روز گذشته . گیلان رتبه 5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45" t="21622" r="8265" b="8007"/>
          <a:stretch/>
        </p:blipFill>
        <p:spPr bwMode="auto">
          <a:xfrm>
            <a:off x="381000" y="1752600"/>
            <a:ext cx="829891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7620000" y="2133600"/>
            <a:ext cx="762000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116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z="26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درصد موارد ارجاع که بازخورد ارجاع از پزشک دریافت نشده است</a:t>
            </a:r>
            <a:r>
              <a:rPr lang="fa-IR" dirty="0" smtClean="0"/>
              <a:t> </a:t>
            </a:r>
            <a:br>
              <a:rPr lang="fa-IR" dirty="0" smtClean="0"/>
            </a:br>
            <a:r>
              <a:rPr lang="fa-IR" sz="2600" b="1" dirty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در 365 روز گذشته . </a:t>
            </a:r>
            <a:r>
              <a:rPr lang="fa-IR" sz="2600" b="1" dirty="0" smtClean="0">
                <a:solidFill>
                  <a:srgbClr val="FF0000"/>
                </a:solidFill>
                <a:latin typeface="+mn-lt"/>
                <a:ea typeface="+mn-ea"/>
                <a:cs typeface="B Yekan" panose="00000400000000000000" pitchFamily="2" charset="-78"/>
              </a:rPr>
              <a:t>شهرستانهای استان گیلان 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83" t="21395" r="7883" b="5509"/>
          <a:stretch/>
        </p:blipFill>
        <p:spPr bwMode="auto">
          <a:xfrm>
            <a:off x="609600" y="1828800"/>
            <a:ext cx="7828620" cy="38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74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درصد موارد ارجاع که بازخورد ارجاع از پزشک دریافت نشده است در 365 روز گذشته . </a:t>
            </a:r>
            <a:r>
              <a:rPr lang="fa-I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مراکز شهرستان رشت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52" t="25830" r="7573" b="5269"/>
          <a:stretch/>
        </p:blipFill>
        <p:spPr>
          <a:xfrm>
            <a:off x="457200" y="1259632"/>
            <a:ext cx="8507288" cy="53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226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816</TotalTime>
  <Words>2495</Words>
  <Application>Microsoft Office PowerPoint</Application>
  <PresentationFormat>On-screen Show (4:3)</PresentationFormat>
  <Paragraphs>973</Paragraphs>
  <Slides>68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Flow</vt:lpstr>
      <vt:lpstr>شاخص های مدیریتی سامانه سیب  جایگاه کشوری و رتبه بندی شهرستانها  و مراکزشهرستان رشت دی 97   </vt:lpstr>
      <vt:lpstr>جمعیت ثبت نام شده- استان گیلان</vt:lpstr>
      <vt:lpstr>واحدهای فعال- استان گیلان </vt:lpstr>
      <vt:lpstr>Slide 4</vt:lpstr>
      <vt:lpstr>فعالیت کاربران- استان گیلان</vt:lpstr>
      <vt:lpstr>فعالیت کاربران- شهرستان رشت</vt:lpstr>
      <vt:lpstr>درصد موارد ارجاع که بازخورد ارجاع از پزشک دریافت نشده است  در 365 روز گذشته . گیلان رتبه 5 </vt:lpstr>
      <vt:lpstr>درصد موارد ارجاع که بازخورد ارجاع از پزشک دریافت نشده است  در 365 روز گذشته . شهرستانهای استان گیلان </vt:lpstr>
      <vt:lpstr>درصد موارد ارجاع که بازخورد ارجاع از پزشک دریافت نشده است در 365 روز گذشته . مراکز شهرستان رشت</vt:lpstr>
      <vt:lpstr>درصد افرادی که هیچ مراقبتی دریافت نکرده اند – گیلان رتبه آخر </vt:lpstr>
      <vt:lpstr>درصد افرادی که هیچ مراقبتی دریافت نکرده اند – شهرستانهای گیلان</vt:lpstr>
      <vt:lpstr>درصد افرادی که هیچ مراقبتی دریافت نکرده اند – مراکز شهرستان رشت</vt:lpstr>
      <vt:lpstr>درصد تکمیل تلفن همراه - گیلان رتبه 50 </vt:lpstr>
      <vt:lpstr>درصد تکمیل تلفن همراه- استان گیلان </vt:lpstr>
      <vt:lpstr>Slide 15</vt:lpstr>
      <vt:lpstr>درصد تکمیل تلفن همراه- شهرستان رشت</vt:lpstr>
      <vt:lpstr>درصد پاسخ قابل قبول- 11.5% گیلان رتبه 38</vt:lpstr>
      <vt:lpstr>درصد پاسخ قابل قبول –شهرستانهای گیلان </vt:lpstr>
      <vt:lpstr>درصد پاسخ قابل قبول در پیامک نظرسنجی –شهرستان رشت</vt:lpstr>
      <vt:lpstr>Slide 20</vt:lpstr>
      <vt:lpstr>Slide 21</vt:lpstr>
      <vt:lpstr>Slide 22</vt:lpstr>
      <vt:lpstr>وضعیت نارضایتی ها به تفکیک محل خدمت  برخورد نامناسب –گیلان رتبه 6</vt:lpstr>
      <vt:lpstr>وضعیت نارضایتی ها به تفکیک محل خدمت بر خورد نامناسب-استان گیلان</vt:lpstr>
      <vt:lpstr>وضعیت نارضایتی ها به تفکیک محل خدمت بر خورد نامناسب-شهرستان رشت</vt:lpstr>
      <vt:lpstr>وضعیت نارضایتی ها به تفکیک محل خدمت  انجام ندادن درخواست مراجعه کننده-استان گیلان </vt:lpstr>
      <vt:lpstr>وضعیت نارضایتی ها به تفکیک محل خدمت  انجام ندادن درخواست مراجعه کننده-شهرستان رشت</vt:lpstr>
      <vt:lpstr>وضعیت نارضایتی ها به تفکیک محل خدمت تماس ناموفق-استان گیلان</vt:lpstr>
      <vt:lpstr>وضعیت نارضایتی ها به تفکیک محل خدمت تماس ناموفق-شهرستان رشت</vt:lpstr>
      <vt:lpstr>وضعیت نارضایتی ها به تفکیک محل خدمت اشتباه در ارسال پاسخ- استان گیلان</vt:lpstr>
      <vt:lpstr>وضعیت نارضایتی ها به تفکیک محل خدمت اشتباه در ارسال پاسخ- شهرستان رشت</vt:lpstr>
      <vt:lpstr>نظارت واحدهای فنی بر کمیت و کیفیت  مراقبت های مربوطه </vt:lpstr>
      <vt:lpstr>تعداد موارد بیماری پیشگیری با واکسن ثبت شده . کل کشور 5261- گیلان رتبه 35</vt:lpstr>
      <vt:lpstr>تعداد موارد بیماری پیشگیری با واکسن ثبت شده . شهرستانهای استان گیلان</vt:lpstr>
      <vt:lpstr>تعداد موارد بیماری پیشگیری با واکسن ثبت شده . شهرستان رشت</vt:lpstr>
      <vt:lpstr>کدهای ICD10 ثبت بیماری قابل پیشگیری با واکسن</vt:lpstr>
      <vt:lpstr>Slide 37</vt:lpstr>
      <vt:lpstr>تعداد موارد جدید تایید شده بیماری قابل گزارش بین المللی IHR کشور 279 گیلان 0</vt:lpstr>
      <vt:lpstr>کدهای بیماری قابل گزارش بین المللی IHR ICD10 </vt:lpstr>
      <vt:lpstr>کل سل فعال ثبت شده .کشور3037- گیلان 167</vt:lpstr>
      <vt:lpstr>کل سل فعال ثبت شده – رشت 43 نفر</vt:lpstr>
      <vt:lpstr>کدهای ICD10 ثبت بیماری سل</vt:lpstr>
      <vt:lpstr>درصد بیماران دیابتی تحت مراقبت که در 90 روز گذشته مراقبت نشده اند  گیلان رتبه 17</vt:lpstr>
      <vt:lpstr>درصد بیماران دیابتی تحت مراقبت که در 90 روز گذشته مراقبت نشده اند  شهرستانهای استان گیلان</vt:lpstr>
      <vt:lpstr>درصد بیماران دیابتی تحت مراقبت که در 90 روز گذشته مراقبت نشده اند-شهرستان رشت</vt:lpstr>
      <vt:lpstr>درصد بیماران مبتلا به فشار خون که در 30روز گذشته مراقبت نشده اند گیلان رتبه 27</vt:lpstr>
      <vt:lpstr>درصد بیماران مبتلا به فشار خون که در 30 روز گذشته مراقبت نشده اند-شهرستانهای استان گیلان</vt:lpstr>
      <vt:lpstr>درصد بیماران مبتلا به فشار خون که در 30 روز گذشته مراقبت نشده اند-شهرستان رشت</vt:lpstr>
      <vt:lpstr>درصد زنان باردار شناسایی شده به تعداد زنان باردار مورد انتظار –  گیلان رتبه 55 </vt:lpstr>
      <vt:lpstr>درصد زنان باردار شناسایی شده به تعداد زنان باردار مورد انتظار – شهرستانهای گیلان </vt:lpstr>
      <vt:lpstr>درصد زنان باردار شناسایی شده به تعداد زنان باردار مورد انتظار – شهرستان رشت</vt:lpstr>
      <vt:lpstr>درصد زنانی که طی 42 روز گذشته زایمان کرده اند و مراقبت پس از زایمان دریافت نکرده اند –گیلان رتبه 9</vt:lpstr>
      <vt:lpstr>درصد زنانی که طی 42 روز گذشته زایمان کرده اند و مراقبت پس از زایمان دریافت نکرده اند –شهرستانهای گیلان</vt:lpstr>
      <vt:lpstr>درصد زنانی که طی 42 روز گذشته زایمان کرده اند و مراقبت پس از زایمان دریافت نکرده اند –شهرستان رشت</vt:lpstr>
      <vt:lpstr>بهداشت حرفه ای  </vt:lpstr>
      <vt:lpstr>تعداد مراقبت های انجام شده – ارگونومی دانش آموزان</vt:lpstr>
      <vt:lpstr>نظام سندرومیک</vt:lpstr>
      <vt:lpstr>بیماری های غیرواگیر </vt:lpstr>
      <vt:lpstr>Slide 59</vt:lpstr>
      <vt:lpstr>Slide 60</vt:lpstr>
      <vt:lpstr>مراقبت های غیرواگیر</vt:lpstr>
      <vt:lpstr>بهداشت محیط </vt:lpstr>
      <vt:lpstr>واحد گسترش</vt:lpstr>
      <vt:lpstr>رتبه بندی شهرستانها بر اساس تعداد افراد بدون کد خانوار ثبت شده-استان گیلان</vt:lpstr>
      <vt:lpstr>رتبه بندی شهرستانها بر اساس تعداد افراد بدون کد خانوار ثبت شده-شهرستان رشت</vt:lpstr>
      <vt:lpstr>رتبه بندی شهرستانها بر اساس تعداد افراد بدون کد خانوار ثبت شده-شهرستان رشت</vt:lpstr>
      <vt:lpstr>رتبه بندی شهرستانها بر اساس تعداد افراد بدون کد خانوار ثبت شده-شهرستان رشت</vt:lpstr>
      <vt:lpstr>مقایسه شاخص بازخورد ارجاع در 9 بازه زمانی-استان گیلان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Hajar Pakdaman</dc:creator>
  <cp:lastModifiedBy>MRT</cp:lastModifiedBy>
  <cp:revision>67</cp:revision>
  <dcterms:created xsi:type="dcterms:W3CDTF">2018-12-27T09:41:54Z</dcterms:created>
  <dcterms:modified xsi:type="dcterms:W3CDTF">2019-01-16T21:35:50Z</dcterms:modified>
</cp:coreProperties>
</file>